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handoutMasterIdLst>
    <p:handoutMasterId r:id="rId22"/>
  </p:handoutMasterIdLst>
  <p:sldIdLst>
    <p:sldId id="263" r:id="rId3"/>
    <p:sldId id="276" r:id="rId4"/>
    <p:sldId id="278" r:id="rId5"/>
    <p:sldId id="27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80" r:id="rId20"/>
  </p:sldIdLst>
  <p:sldSz cx="9144000" cy="6858000" type="screen4x3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son Darwin Claros Rodriguez" initials="GDCR" lastIdx="2" clrIdx="0">
    <p:extLst>
      <p:ext uri="{19B8F6BF-5375-455C-9EA6-DF929625EA0E}">
        <p15:presenceInfo xmlns:p15="http://schemas.microsoft.com/office/powerpoint/2012/main" userId="S::gclaros@univo.edu.sv::4bf5e568-bd5b-4004-9780-a9728ca641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CC"/>
    <a:srgbClr val="00FF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03F64-2860-4CB5-9337-AC1D79C1E5E9}" v="13" dt="2021-09-09T23:26:11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nán José Hernández Durán" userId="71ccb68f-3e32-4251-81c7-fefc81c1391d" providerId="ADAL" clId="{08D03F64-2860-4CB5-9337-AC1D79C1E5E9}"/>
    <pc:docChg chg="undo custSel addSld modSld">
      <pc:chgData name="Hernán José Hernández Durán" userId="71ccb68f-3e32-4251-81c7-fefc81c1391d" providerId="ADAL" clId="{08D03F64-2860-4CB5-9337-AC1D79C1E5E9}" dt="2021-09-09T23:27:29.492" v="215" actId="1076"/>
      <pc:docMkLst>
        <pc:docMk/>
      </pc:docMkLst>
      <pc:sldChg chg="modSp mod">
        <pc:chgData name="Hernán José Hernández Durán" userId="71ccb68f-3e32-4251-81c7-fefc81c1391d" providerId="ADAL" clId="{08D03F64-2860-4CB5-9337-AC1D79C1E5E9}" dt="2021-09-09T22:23:23.357" v="121" actId="1076"/>
        <pc:sldMkLst>
          <pc:docMk/>
          <pc:sldMk cId="1453435783" sldId="278"/>
        </pc:sldMkLst>
        <pc:picChg chg="mod">
          <ac:chgData name="Hernán José Hernández Durán" userId="71ccb68f-3e32-4251-81c7-fefc81c1391d" providerId="ADAL" clId="{08D03F64-2860-4CB5-9337-AC1D79C1E5E9}" dt="2021-09-09T22:23:23.357" v="121" actId="1076"/>
          <ac:picMkLst>
            <pc:docMk/>
            <pc:sldMk cId="1453435783" sldId="278"/>
            <ac:picMk id="6" creationId="{EF08B894-3A56-46B8-B8B6-35F881217C63}"/>
          </ac:picMkLst>
        </pc:picChg>
      </pc:sldChg>
      <pc:sldChg chg="addSp delSp modSp new mod">
        <pc:chgData name="Hernán José Hernández Durán" userId="71ccb68f-3e32-4251-81c7-fefc81c1391d" providerId="ADAL" clId="{08D03F64-2860-4CB5-9337-AC1D79C1E5E9}" dt="2021-09-09T22:22:53.731" v="120" actId="14100"/>
        <pc:sldMkLst>
          <pc:docMk/>
          <pc:sldMk cId="379635421" sldId="279"/>
        </pc:sldMkLst>
        <pc:spChg chg="del">
          <ac:chgData name="Hernán José Hernández Durán" userId="71ccb68f-3e32-4251-81c7-fefc81c1391d" providerId="ADAL" clId="{08D03F64-2860-4CB5-9337-AC1D79C1E5E9}" dt="2021-09-09T22:11:39.599" v="1" actId="478"/>
          <ac:spMkLst>
            <pc:docMk/>
            <pc:sldMk cId="379635421" sldId="279"/>
            <ac:spMk id="2" creationId="{022DE841-3538-4E44-99FB-7C6DEEB787C4}"/>
          </ac:spMkLst>
        </pc:spChg>
        <pc:spChg chg="add mod">
          <ac:chgData name="Hernán José Hernández Durán" userId="71ccb68f-3e32-4251-81c7-fefc81c1391d" providerId="ADAL" clId="{08D03F64-2860-4CB5-9337-AC1D79C1E5E9}" dt="2021-09-09T22:21:34.179" v="112" actId="1076"/>
          <ac:spMkLst>
            <pc:docMk/>
            <pc:sldMk cId="379635421" sldId="279"/>
            <ac:spMk id="6" creationId="{964F8901-844E-4563-AD24-EBE796E9E8B3}"/>
          </ac:spMkLst>
        </pc:spChg>
        <pc:spChg chg="add mod">
          <ac:chgData name="Hernán José Hernández Durán" userId="71ccb68f-3e32-4251-81c7-fefc81c1391d" providerId="ADAL" clId="{08D03F64-2860-4CB5-9337-AC1D79C1E5E9}" dt="2021-09-09T22:22:53.731" v="120" actId="14100"/>
          <ac:spMkLst>
            <pc:docMk/>
            <pc:sldMk cId="379635421" sldId="279"/>
            <ac:spMk id="12" creationId="{A7081763-EDF1-4A93-A1FA-91BE8E7690DB}"/>
          </ac:spMkLst>
        </pc:spChg>
        <pc:graphicFrameChg chg="add del">
          <ac:chgData name="Hernán José Hernández Durán" userId="71ccb68f-3e32-4251-81c7-fefc81c1391d" providerId="ADAL" clId="{08D03F64-2860-4CB5-9337-AC1D79C1E5E9}" dt="2021-09-09T22:16:19.273" v="25"/>
          <ac:graphicFrameMkLst>
            <pc:docMk/>
            <pc:sldMk cId="379635421" sldId="279"/>
            <ac:graphicFrameMk id="7" creationId="{2B6B2B45-3B3A-4392-AA15-2D871156BD03}"/>
          </ac:graphicFrameMkLst>
        </pc:graphicFrameChg>
        <pc:graphicFrameChg chg="add del mod modGraphic">
          <ac:chgData name="Hernán José Hernández Durán" userId="71ccb68f-3e32-4251-81c7-fefc81c1391d" providerId="ADAL" clId="{08D03F64-2860-4CB5-9337-AC1D79C1E5E9}" dt="2021-09-09T22:16:27.308" v="29" actId="21"/>
          <ac:graphicFrameMkLst>
            <pc:docMk/>
            <pc:sldMk cId="379635421" sldId="279"/>
            <ac:graphicFrameMk id="8" creationId="{FE23C07C-B859-4692-8981-9798E6CEB0A2}"/>
          </ac:graphicFrameMkLst>
        </pc:graphicFrameChg>
        <pc:picChg chg="add mod modCrop">
          <ac:chgData name="Hernán José Hernández Durán" userId="71ccb68f-3e32-4251-81c7-fefc81c1391d" providerId="ADAL" clId="{08D03F64-2860-4CB5-9337-AC1D79C1E5E9}" dt="2021-09-09T22:21:17.763" v="107" actId="1076"/>
          <ac:picMkLst>
            <pc:docMk/>
            <pc:sldMk cId="379635421" sldId="279"/>
            <ac:picMk id="3" creationId="{350F9B1D-DEEE-4775-916A-A48EB4C752E8}"/>
          </ac:picMkLst>
        </pc:picChg>
        <pc:picChg chg="add del mod">
          <ac:chgData name="Hernán José Hernández Durán" userId="71ccb68f-3e32-4251-81c7-fefc81c1391d" providerId="ADAL" clId="{08D03F64-2860-4CB5-9337-AC1D79C1E5E9}" dt="2021-09-09T22:13:56.801" v="10" actId="478"/>
          <ac:picMkLst>
            <pc:docMk/>
            <pc:sldMk cId="379635421" sldId="279"/>
            <ac:picMk id="4" creationId="{AE795C7B-13C0-4E5F-9DC4-E29409126985}"/>
          </ac:picMkLst>
        </pc:picChg>
        <pc:picChg chg="add mod">
          <ac:chgData name="Hernán José Hernández Durán" userId="71ccb68f-3e32-4251-81c7-fefc81c1391d" providerId="ADAL" clId="{08D03F64-2860-4CB5-9337-AC1D79C1E5E9}" dt="2021-09-09T22:21:39.794" v="113" actId="14100"/>
          <ac:picMkLst>
            <pc:docMk/>
            <pc:sldMk cId="379635421" sldId="279"/>
            <ac:picMk id="5" creationId="{4E9F43DD-F2A6-4CA6-99D1-0B87E6C4EDA6}"/>
          </ac:picMkLst>
        </pc:picChg>
        <pc:picChg chg="add mod">
          <ac:chgData name="Hernán José Hernández Durán" userId="71ccb68f-3e32-4251-81c7-fefc81c1391d" providerId="ADAL" clId="{08D03F64-2860-4CB5-9337-AC1D79C1E5E9}" dt="2021-09-09T22:21:08.977" v="105" actId="1037"/>
          <ac:picMkLst>
            <pc:docMk/>
            <pc:sldMk cId="379635421" sldId="279"/>
            <ac:picMk id="9" creationId="{CD10051C-9792-4378-901B-C9EF4D56830C}"/>
          </ac:picMkLst>
        </pc:picChg>
        <pc:picChg chg="add mod">
          <ac:chgData name="Hernán José Hernández Durán" userId="71ccb68f-3e32-4251-81c7-fefc81c1391d" providerId="ADAL" clId="{08D03F64-2860-4CB5-9337-AC1D79C1E5E9}" dt="2021-09-09T22:21:08.977" v="105" actId="1037"/>
          <ac:picMkLst>
            <pc:docMk/>
            <pc:sldMk cId="379635421" sldId="279"/>
            <ac:picMk id="10" creationId="{F419DCF7-3BC5-4F31-9C2F-19B0A7056732}"/>
          </ac:picMkLst>
        </pc:picChg>
        <pc:picChg chg="add mod">
          <ac:chgData name="Hernán José Hernández Durán" userId="71ccb68f-3e32-4251-81c7-fefc81c1391d" providerId="ADAL" clId="{08D03F64-2860-4CB5-9337-AC1D79C1E5E9}" dt="2021-09-09T22:21:08.977" v="105" actId="1037"/>
          <ac:picMkLst>
            <pc:docMk/>
            <pc:sldMk cId="379635421" sldId="279"/>
            <ac:picMk id="11" creationId="{09E7BE3C-0015-4A3B-8A33-89DDB4710F92}"/>
          </ac:picMkLst>
        </pc:picChg>
      </pc:sldChg>
      <pc:sldChg chg="addSp delSp modSp new mod">
        <pc:chgData name="Hernán José Hernández Durán" userId="71ccb68f-3e32-4251-81c7-fefc81c1391d" providerId="ADAL" clId="{08D03F64-2860-4CB5-9337-AC1D79C1E5E9}" dt="2021-09-09T23:27:29.492" v="215" actId="1076"/>
        <pc:sldMkLst>
          <pc:docMk/>
          <pc:sldMk cId="463891542" sldId="280"/>
        </pc:sldMkLst>
        <pc:spChg chg="del">
          <ac:chgData name="Hernán José Hernández Durán" userId="71ccb68f-3e32-4251-81c7-fefc81c1391d" providerId="ADAL" clId="{08D03F64-2860-4CB5-9337-AC1D79C1E5E9}" dt="2021-09-09T23:21:20.394" v="123" actId="478"/>
          <ac:spMkLst>
            <pc:docMk/>
            <pc:sldMk cId="463891542" sldId="280"/>
            <ac:spMk id="2" creationId="{FC9F7B1A-A5BA-4193-B8B5-2A82067B9561}"/>
          </ac:spMkLst>
        </pc:spChg>
        <pc:spChg chg="add mod">
          <ac:chgData name="Hernán José Hernández Durán" userId="71ccb68f-3e32-4251-81c7-fefc81c1391d" providerId="ADAL" clId="{08D03F64-2860-4CB5-9337-AC1D79C1E5E9}" dt="2021-09-09T23:27:27.685" v="214" actId="1076"/>
          <ac:spMkLst>
            <pc:docMk/>
            <pc:sldMk cId="463891542" sldId="280"/>
            <ac:spMk id="4" creationId="{578C2946-0836-4FA8-BF0B-BD5660C8ACCC}"/>
          </ac:spMkLst>
        </pc:spChg>
        <pc:spChg chg="add del mod">
          <ac:chgData name="Hernán José Hernández Durán" userId="71ccb68f-3e32-4251-81c7-fefc81c1391d" providerId="ADAL" clId="{08D03F64-2860-4CB5-9337-AC1D79C1E5E9}" dt="2021-09-09T23:24:48.092" v="207" actId="478"/>
          <ac:spMkLst>
            <pc:docMk/>
            <pc:sldMk cId="463891542" sldId="280"/>
            <ac:spMk id="4" creationId="{94BF6B71-BF03-4B25-BBF8-CBAFC2226B88}"/>
          </ac:spMkLst>
        </pc:spChg>
        <pc:spChg chg="add mod">
          <ac:chgData name="Hernán José Hernández Durán" userId="71ccb68f-3e32-4251-81c7-fefc81c1391d" providerId="ADAL" clId="{08D03F64-2860-4CB5-9337-AC1D79C1E5E9}" dt="2021-09-09T23:27:29.492" v="215" actId="1076"/>
          <ac:spMkLst>
            <pc:docMk/>
            <pc:sldMk cId="463891542" sldId="280"/>
            <ac:spMk id="6" creationId="{FC8A5B02-4326-43D9-A8D5-1B1A4EFB0E4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0157D-A670-4F4A-9B21-F7C0578AB1AB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DC514-F23C-4FB8-9151-13B80E5FEFB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800696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3ADE0-07FA-47E6-96D2-F4B7EDCE702C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796AD-0913-47E6-A13D-6682977EFE0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8352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2ECC-E367-4143-BCE0-BB6E6F75C258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804D31E-3496-4E70-A0F8-848643F20C89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726160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2ECC-E367-4143-BCE0-BB6E6F75C258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80092" y="6475619"/>
            <a:ext cx="2737402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3399"/>
                </a:solidFill>
              </a:defRPr>
            </a:lvl1pPr>
          </a:lstStyle>
          <a:p>
            <a:r>
              <a:rPr lang="es-SV" dirty="0"/>
              <a:t>Dirección de Investigación “UNIVO”</a:t>
            </a:r>
          </a:p>
        </p:txBody>
      </p:sp>
    </p:spTree>
    <p:extLst>
      <p:ext uri="{BB962C8B-B14F-4D97-AF65-F5344CB8AC3E}">
        <p14:creationId xmlns:p14="http://schemas.microsoft.com/office/powerpoint/2010/main" val="366327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2ECC-E367-4143-BCE0-BB6E6F75C258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80092" y="6475619"/>
            <a:ext cx="2737402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3399"/>
                </a:solidFill>
              </a:defRPr>
            </a:lvl1pPr>
          </a:lstStyle>
          <a:p>
            <a:r>
              <a:rPr lang="es-SV" dirty="0"/>
              <a:t>Dirección de Investigación “UNIVO”</a:t>
            </a:r>
          </a:p>
        </p:txBody>
      </p:sp>
    </p:spTree>
    <p:extLst>
      <p:ext uri="{BB962C8B-B14F-4D97-AF65-F5344CB8AC3E}">
        <p14:creationId xmlns:p14="http://schemas.microsoft.com/office/powerpoint/2010/main" val="224051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3C7D25B-E99E-4956-AE07-C0F64CC283A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55694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3C7D25B-E99E-4956-AE07-C0F64CC283A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12627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3C7D25B-E99E-4956-AE07-C0F64CC283A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647510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3C7D25B-E99E-4956-AE07-C0F64CC283A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204446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3C7D25B-E99E-4956-AE07-C0F64CC283A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334931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3C7D25B-E99E-4956-AE07-C0F64CC283A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83889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3C7D25B-E99E-4956-AE07-C0F64CC283A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432159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3C7D25B-E99E-4956-AE07-C0F64CC283A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30001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2ECC-E367-4143-BCE0-BB6E6F75C258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804D31E-3496-4E70-A0F8-848643F20C89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43186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3C7D25B-E99E-4956-AE07-C0F64CC283A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79532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3C7D25B-E99E-4956-AE07-C0F64CC283A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157110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3C7D25B-E99E-4956-AE07-C0F64CC283A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1268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2ECC-E367-4143-BCE0-BB6E6F75C258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804D31E-3496-4E70-A0F8-848643F20C89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30861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2ECC-E367-4143-BCE0-BB6E6F75C258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804D31E-3496-4E70-A0F8-848643F20C89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86557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2ECC-E367-4143-BCE0-BB6E6F75C258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804D31E-3496-4E70-A0F8-848643F20C89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4845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2ECC-E367-4143-BCE0-BB6E6F75C258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804D31E-3496-4E70-A0F8-848643F20C89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4807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3812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2ECC-E367-4143-BCE0-BB6E6F75C258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80092" y="6475619"/>
            <a:ext cx="2737402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3399"/>
                </a:solidFill>
              </a:defRPr>
            </a:lvl1pPr>
          </a:lstStyle>
          <a:p>
            <a:r>
              <a:rPr lang="es-SV" dirty="0"/>
              <a:t>Dirección de Investigación “UNIVO”</a:t>
            </a:r>
          </a:p>
        </p:txBody>
      </p:sp>
    </p:spTree>
    <p:extLst>
      <p:ext uri="{BB962C8B-B14F-4D97-AF65-F5344CB8AC3E}">
        <p14:creationId xmlns:p14="http://schemas.microsoft.com/office/powerpoint/2010/main" val="178999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2ECC-E367-4143-BCE0-BB6E6F75C258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80092" y="6475619"/>
            <a:ext cx="2737402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3399"/>
                </a:solidFill>
              </a:defRPr>
            </a:lvl1pPr>
          </a:lstStyle>
          <a:p>
            <a:r>
              <a:rPr lang="es-SV" dirty="0"/>
              <a:t>Dirección de Investigación “UNIVO”</a:t>
            </a:r>
          </a:p>
        </p:txBody>
      </p:sp>
    </p:spTree>
    <p:extLst>
      <p:ext uri="{BB962C8B-B14F-4D97-AF65-F5344CB8AC3E}">
        <p14:creationId xmlns:p14="http://schemas.microsoft.com/office/powerpoint/2010/main" val="203711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D2ECC-E367-4143-BCE0-BB6E6F75C258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6800850" y="6560343"/>
            <a:ext cx="2303394" cy="238125"/>
          </a:xfrm>
          <a:prstGeom prst="rect">
            <a:avLst/>
          </a:prstGeom>
          <a:ln w="3175">
            <a:solidFill>
              <a:srgbClr val="000099"/>
            </a:solidFill>
          </a:ln>
        </p:spPr>
        <p:txBody>
          <a:bodyPr/>
          <a:lstStyle>
            <a:defPPr>
              <a:defRPr lang="es-SV"/>
            </a:defPPr>
            <a:lvl1pPr marL="0" algn="l" defTabSz="914400" rtl="0" eaLnBrk="1" latinLnBrk="0" hangingPunct="1">
              <a:defRPr sz="18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SV" sz="1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de Investigación</a:t>
            </a:r>
            <a:r>
              <a:rPr lang="es-SV" sz="1000" baseline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UNIVO</a:t>
            </a:r>
            <a:endParaRPr lang="es-SV" sz="1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78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CF39E-3A93-4010-AB51-35A07EB190EA}" type="datetimeFigureOut">
              <a:rPr lang="es-SV" smtClean="0"/>
              <a:t>9/9/2021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655" y="6475619"/>
            <a:ext cx="2485613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399"/>
                </a:solidFill>
              </a:defRPr>
            </a:lvl1pPr>
          </a:lstStyle>
          <a:p>
            <a:r>
              <a:rPr lang="es-SV"/>
              <a:t>Dirección de Investigación “UNIVO”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67387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univoedu-my.sharepoint.com/:f:/g/personal/hhernandez_univo_edu_sv/EhZl4BJ91FtDsh-Kzve7wPQBzV7_BWi0z3xWC0mVKVK64w?e=2r1l3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80" y="412775"/>
            <a:ext cx="4991837" cy="1363889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417150" y="4722992"/>
            <a:ext cx="8348870" cy="1871909"/>
            <a:chOff x="392164" y="4362121"/>
            <a:chExt cx="9609897" cy="2495878"/>
          </a:xfrm>
        </p:grpSpPr>
        <p:sp>
          <p:nvSpPr>
            <p:cNvPr id="5" name="1 CuadroTexto"/>
            <p:cNvSpPr txBox="1"/>
            <p:nvPr/>
          </p:nvSpPr>
          <p:spPr>
            <a:xfrm>
              <a:off x="5591426" y="4917376"/>
              <a:ext cx="44106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s-SV" sz="2100" b="1" dirty="0" err="1">
                  <a:solidFill>
                    <a:srgbClr val="0000CC"/>
                  </a:solidFill>
                  <a:latin typeface="Calibri" panose="020F0502020204030204"/>
                </a:rPr>
                <a:t>Arq</a:t>
              </a:r>
              <a:r>
                <a:rPr lang="es-SV" sz="2100" b="1" dirty="0">
                  <a:solidFill>
                    <a:srgbClr val="0000CC"/>
                  </a:solidFill>
                  <a:latin typeface="Calibri" panose="020F0502020204030204"/>
                </a:rPr>
                <a:t>. Hernán Hernández</a:t>
              </a:r>
            </a:p>
            <a:p>
              <a:pPr algn="r" defTabSz="685800">
                <a:defRPr/>
              </a:pPr>
              <a:r>
                <a:rPr lang="es-SV" sz="2100" b="1" dirty="0">
                  <a:solidFill>
                    <a:srgbClr val="0000CC"/>
                  </a:solidFill>
                  <a:latin typeface="Calibri" panose="020F0502020204030204"/>
                </a:rPr>
                <a:t>hhernandez@univo.edu.sv</a:t>
              </a:r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65"/>
            <a:stretch/>
          </p:blipFill>
          <p:spPr>
            <a:xfrm>
              <a:off x="392164" y="4362121"/>
              <a:ext cx="2566623" cy="2495878"/>
            </a:xfrm>
            <a:prstGeom prst="rect">
              <a:avLst/>
            </a:prstGeom>
          </p:spPr>
        </p:pic>
      </p:grpSp>
      <p:sp>
        <p:nvSpPr>
          <p:cNvPr id="7" name="1 CuadroTexto"/>
          <p:cNvSpPr txBox="1"/>
          <p:nvPr/>
        </p:nvSpPr>
        <p:spPr>
          <a:xfrm>
            <a:off x="3426233" y="6071681"/>
            <a:ext cx="2532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s-SV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(2021)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9" y="368746"/>
            <a:ext cx="1162082" cy="876014"/>
          </a:xfrm>
          <a:prstGeom prst="rect">
            <a:avLst/>
          </a:prstGeom>
        </p:spPr>
      </p:pic>
      <p:sp>
        <p:nvSpPr>
          <p:cNvPr id="9" name="3 Rectángulo"/>
          <p:cNvSpPr/>
          <p:nvPr/>
        </p:nvSpPr>
        <p:spPr>
          <a:xfrm>
            <a:off x="646279" y="3228441"/>
            <a:ext cx="8092440" cy="108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lnSpc>
                <a:spcPct val="120000"/>
              </a:lnSpc>
              <a:defRPr/>
            </a:pPr>
            <a:r>
              <a:rPr lang="es-SV" sz="2800" dirty="0">
                <a:solidFill>
                  <a:srgbClr val="FFFF00"/>
                </a:solidFill>
                <a:effectLst>
                  <a:glow rad="190500">
                    <a:prstClr val="black">
                      <a:alpha val="90000"/>
                    </a:prstClr>
                  </a:glow>
                </a:effectLst>
                <a:latin typeface="Rockwell" pitchFamily="18" charset="0"/>
              </a:rPr>
              <a:t>“Protocolo de Investigación</a:t>
            </a:r>
          </a:p>
          <a:p>
            <a:pPr algn="ctr" defTabSz="685800">
              <a:lnSpc>
                <a:spcPct val="120000"/>
              </a:lnSpc>
              <a:defRPr/>
            </a:pPr>
            <a:r>
              <a:rPr lang="es-SV" sz="2800" dirty="0">
                <a:solidFill>
                  <a:srgbClr val="FFFF00"/>
                </a:solidFill>
                <a:effectLst>
                  <a:glow rad="190500">
                    <a:prstClr val="black">
                      <a:alpha val="90000"/>
                    </a:prstClr>
                  </a:glow>
                </a:effectLst>
                <a:latin typeface="Rockwell" pitchFamily="18" charset="0"/>
              </a:rPr>
              <a:t>Facultad de Ingeniería y Arquitectura”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752D389-A0DE-4050-ACD5-CE8582D08EE4}"/>
              </a:ext>
            </a:extLst>
          </p:cNvPr>
          <p:cNvSpPr txBox="1">
            <a:spLocks/>
          </p:cNvSpPr>
          <p:nvPr/>
        </p:nvSpPr>
        <p:spPr>
          <a:xfrm>
            <a:off x="417150" y="2148779"/>
            <a:ext cx="8726850" cy="96977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u="sng" dirty="0">
                <a:solidFill>
                  <a:srgbClr val="000076"/>
                </a:solidFill>
                <a:latin typeface="Rockwell" pitchFamily="18" charset="0"/>
              </a:rPr>
              <a:t>Área: Arte y Arquitectura</a:t>
            </a:r>
          </a:p>
          <a:p>
            <a:r>
              <a:rPr lang="es-ES" sz="2000" b="1" u="sng" dirty="0">
                <a:solidFill>
                  <a:srgbClr val="000076"/>
                </a:solidFill>
                <a:latin typeface="Rockwell" pitchFamily="18" charset="0"/>
              </a:rPr>
              <a:t>Línea de Investigación: Arquitectura Verde y Desarrollo Sostenible </a:t>
            </a:r>
          </a:p>
        </p:txBody>
      </p:sp>
    </p:spTree>
    <p:extLst>
      <p:ext uri="{BB962C8B-B14F-4D97-AF65-F5344CB8AC3E}">
        <p14:creationId xmlns:p14="http://schemas.microsoft.com/office/powerpoint/2010/main" val="181271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42257" y="406916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kern="0" dirty="0">
                <a:latin typeface="Arial" panose="020B0604020202020204" pitchFamily="34" charset="0"/>
              </a:rPr>
              <a:t>3.0 METODOLOGÍA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59588" y="1089332"/>
            <a:ext cx="317170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208598"/>
            <a:r>
              <a:rPr lang="es-ES" sz="1500" b="1" dirty="0">
                <a:latin typeface="Arial" panose="020B0604020202020204" pitchFamily="34" charset="0"/>
              </a:rPr>
              <a:t>3.1 Formulación de hipótesis</a:t>
            </a:r>
            <a:endParaRPr lang="es-ES" sz="2100" b="1" dirty="0">
              <a:latin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59588" y="1659708"/>
            <a:ext cx="4572000" cy="5796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37185" indent="337185">
              <a:spcBef>
                <a:spcPts val="900"/>
              </a:spcBef>
              <a:spcAft>
                <a:spcPts val="225"/>
              </a:spcAft>
            </a:pPr>
            <a:r>
              <a:rPr lang="es-ES" sz="1500" b="1" dirty="0">
                <a:latin typeface="Arial" panose="020B0604020202020204" pitchFamily="34" charset="0"/>
                <a:cs typeface="Times New Roman" panose="02020603050405020304" pitchFamily="18" charset="0"/>
              </a:rPr>
              <a:t>3.1.1     Generales</a:t>
            </a:r>
            <a:endParaRPr lang="es-ES" b="1" dirty="0"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r>
              <a:rPr lang="es-ES" sz="1500" b="1" dirty="0">
                <a:latin typeface="Arial" panose="020B0604020202020204" pitchFamily="34" charset="0"/>
                <a:ea typeface="Times New Roman" panose="02020603050405020304" pitchFamily="18" charset="0"/>
              </a:rPr>
              <a:t>             3.1.2     Especificas</a:t>
            </a:r>
            <a:endParaRPr lang="es-ES" sz="1500" b="1" dirty="0"/>
          </a:p>
        </p:txBody>
      </p:sp>
      <p:sp>
        <p:nvSpPr>
          <p:cNvPr id="8" name="Rectángulo 7"/>
          <p:cNvSpPr/>
          <p:nvPr/>
        </p:nvSpPr>
        <p:spPr>
          <a:xfrm>
            <a:off x="566057" y="2442404"/>
            <a:ext cx="5083488" cy="1848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Una hipótesis </a:t>
            </a:r>
            <a:r>
              <a:rPr lang="es-ES" sz="240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es una suposición 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que permite establecer relaciones entre variables a raíz de haber efectuado observaciones rigurosas.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539553" y="4411823"/>
            <a:ext cx="5109992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Hipótesis es una formulación sustentada en un marco teórico o conceptual, y que establece una relación entre dos o más variables con el propósito de explicar y predecir (en la medida de lo posible) los fenómenos.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50A61A-2101-48BE-837D-A5629D39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45" y="279455"/>
            <a:ext cx="3313799" cy="2472560"/>
          </a:xfrm>
          <a:prstGeom prst="rect">
            <a:avLst/>
          </a:prstGeom>
        </p:spPr>
      </p:pic>
      <p:pic>
        <p:nvPicPr>
          <p:cNvPr id="2050" name="Picture 2" descr="Resultado de imagen para hipotesis">
            <a:extLst>
              <a:ext uri="{FF2B5EF4-FFF2-40B4-BE49-F238E27FC236}">
                <a16:creationId xmlns:a16="http://schemas.microsoft.com/office/drawing/2014/main" id="{49A11464-0B2A-45F3-B0E2-39B6CED91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3" t="32045" r="34460" b="10666"/>
          <a:stretch/>
        </p:blipFill>
        <p:spPr bwMode="auto">
          <a:xfrm>
            <a:off x="6311821" y="2653439"/>
            <a:ext cx="2292626" cy="327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18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6" y="837530"/>
            <a:ext cx="8189844" cy="572002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59887" y="272602"/>
            <a:ext cx="2700739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/>
            <a:r>
              <a:rPr lang="es-ES" sz="1650" b="1" dirty="0">
                <a:latin typeface="Arial" panose="020B0604020202020204" pitchFamily="34" charset="0"/>
              </a:rPr>
              <a:t>3.2 Tipo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9364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7284" y="262096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spcAft>
                <a:spcPts val="900"/>
              </a:spcAft>
            </a:pPr>
            <a:r>
              <a:rPr lang="es-ES" b="1" dirty="0">
                <a:latin typeface="Arial" panose="020B0604020202020204" pitchFamily="34" charset="0"/>
              </a:rPr>
              <a:t>3.3 Población y muestra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28239" y="731499"/>
            <a:ext cx="788752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Población o universo es cualquier conjunto de unidades o elementos como personas, fincas, municipios, empresas etc. Claramente definimos para los cuales se calculan las estimaciones o se busca la información.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257" y="2062021"/>
            <a:ext cx="6823504" cy="458880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7" y="5539683"/>
            <a:ext cx="1458162" cy="10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4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D8472E-D98E-4621-89FC-E91E68F866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8301" y="2218467"/>
            <a:ext cx="3078639" cy="242106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008340" y="380064"/>
            <a:ext cx="7390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spcAft>
                <a:spcPts val="900"/>
              </a:spcAft>
            </a:pPr>
            <a:r>
              <a:rPr lang="es-ES" sz="2000" b="1" dirty="0">
                <a:latin typeface="Arial" panose="020B0604020202020204" pitchFamily="34" charset="0"/>
              </a:rPr>
              <a:t>3.4 Técnicas e instrumentos de recolección de información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24963" y="833588"/>
            <a:ext cx="7773542" cy="4957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900"/>
              </a:spcAft>
            </a:pP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</a:rPr>
              <a:t>Generalmente se utilizan técnicas como: Encuestas, entrevistas y observación. Dentro de los instrumentos básicos pueden mencionarse:</a:t>
            </a:r>
            <a:endParaRPr lang="es-ES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57175" indent="-257175" algn="just">
              <a:lnSpc>
                <a:spcPct val="150000"/>
              </a:lnSpc>
              <a:buBlip>
                <a:blip r:embed="rId3"/>
              </a:buBlip>
              <a:tabLst>
                <a:tab pos="508635" algn="l"/>
              </a:tabLst>
            </a:pP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Symbol" panose="05050102010706020507" pitchFamily="18" charset="2"/>
              </a:rPr>
              <a:t>Guía de trabajo de campo (Guía de observación)</a:t>
            </a: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257175" indent="-257175" algn="just">
              <a:lnSpc>
                <a:spcPct val="150000"/>
              </a:lnSpc>
              <a:buBlip>
                <a:blip r:embed="rId3"/>
              </a:buBlip>
              <a:tabLst>
                <a:tab pos="508635" algn="l"/>
              </a:tabLst>
            </a:pP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Symbol" panose="05050102010706020507" pitchFamily="18" charset="2"/>
              </a:rPr>
              <a:t>Guía de entrevista </a:t>
            </a: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257175" indent="-257175" algn="just">
              <a:lnSpc>
                <a:spcPct val="150000"/>
              </a:lnSpc>
              <a:buBlip>
                <a:blip r:embed="rId3"/>
              </a:buBlip>
              <a:tabLst>
                <a:tab pos="508635" algn="l"/>
              </a:tabLst>
            </a:pP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Symbol" panose="05050102010706020507" pitchFamily="18" charset="2"/>
              </a:rPr>
              <a:t>Cuestionario </a:t>
            </a:r>
          </a:p>
          <a:p>
            <a:pPr marL="257175" indent="-257175" algn="just">
              <a:lnSpc>
                <a:spcPct val="150000"/>
              </a:lnSpc>
              <a:buBlip>
                <a:blip r:embed="rId3"/>
              </a:buBlip>
              <a:tabLst>
                <a:tab pos="508635" algn="l"/>
              </a:tabLst>
            </a:pPr>
            <a:r>
              <a:rPr lang="es-419" dirty="0">
                <a:latin typeface="Arial" panose="020B0604020202020204" pitchFamily="34" charset="0"/>
              </a:rPr>
              <a:t>Grupos focales</a:t>
            </a:r>
          </a:p>
          <a:p>
            <a:pPr marL="257175" indent="-257175" algn="just">
              <a:lnSpc>
                <a:spcPct val="150000"/>
              </a:lnSpc>
              <a:buBlip>
                <a:blip r:embed="rId3"/>
              </a:buBlip>
              <a:tabLst>
                <a:tab pos="508635" algn="l"/>
              </a:tabLst>
            </a:pPr>
            <a:r>
              <a:rPr lang="es-419" dirty="0">
                <a:latin typeface="Arial" panose="020B0604020202020204" pitchFamily="34" charset="0"/>
              </a:rPr>
              <a:t>Documentos y registros</a:t>
            </a:r>
          </a:p>
          <a:p>
            <a:pPr marL="257175" indent="-257175" algn="just">
              <a:lnSpc>
                <a:spcPct val="150000"/>
              </a:lnSpc>
              <a:buBlip>
                <a:blip r:embed="rId3"/>
              </a:buBlip>
              <a:tabLst>
                <a:tab pos="508635" algn="l"/>
              </a:tabLst>
            </a:pPr>
            <a:r>
              <a:rPr lang="es-419" dirty="0">
                <a:latin typeface="Arial" panose="020B0604020202020204" pitchFamily="34" charset="0"/>
              </a:rPr>
              <a:t>Etnografía</a:t>
            </a:r>
          </a:p>
          <a:p>
            <a:pPr marL="257175" indent="-257175" algn="just">
              <a:lnSpc>
                <a:spcPct val="150000"/>
              </a:lnSpc>
              <a:spcAft>
                <a:spcPts val="900"/>
              </a:spcAft>
              <a:buBlip>
                <a:blip r:embed="rId3"/>
              </a:buBlip>
              <a:tabLst>
                <a:tab pos="508635" algn="l"/>
              </a:tabLst>
            </a:pP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Symbol" panose="05050102010706020507" pitchFamily="18" charset="2"/>
              </a:rPr>
              <a:t>Ficha </a:t>
            </a:r>
          </a:p>
          <a:p>
            <a:pPr marL="257175" indent="-257175" algn="just">
              <a:lnSpc>
                <a:spcPct val="150000"/>
              </a:lnSpc>
              <a:spcAft>
                <a:spcPts val="900"/>
              </a:spcAft>
              <a:buBlip>
                <a:blip r:embed="rId3"/>
              </a:buBlip>
              <a:tabLst>
                <a:tab pos="508635" algn="l"/>
              </a:tabLst>
            </a:pP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Symbol" panose="05050102010706020507" pitchFamily="18" charset="2"/>
              </a:rPr>
              <a:t>Instrumentos o equipos de toma de datos.</a:t>
            </a:r>
          </a:p>
          <a:p>
            <a:pPr marL="257175" indent="-257175" algn="just">
              <a:lnSpc>
                <a:spcPct val="150000"/>
              </a:lnSpc>
              <a:spcAft>
                <a:spcPts val="900"/>
              </a:spcAft>
              <a:buBlip>
                <a:blip r:embed="rId3"/>
              </a:buBlip>
              <a:tabLst>
                <a:tab pos="508635" algn="l"/>
              </a:tabLst>
            </a:pP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Symbol" panose="05050102010706020507" pitchFamily="18" charset="2"/>
              </a:rPr>
              <a:t>Pruebas de laboratorio.</a:t>
            </a: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Symbol" panose="05050102010706020507" pitchFamily="18" charset="2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0186" y="1864671"/>
            <a:ext cx="3080722" cy="19254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3A50A3F-B10C-49C2-AFDA-A3369C646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89" y="4092843"/>
            <a:ext cx="2123217" cy="21232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1E4002-35EB-42E6-9D9D-CFAC296A5C6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7620" y="4821205"/>
            <a:ext cx="1925451" cy="192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0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9DDC7FE-80F7-4D1F-9877-DBB6A50FA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28"/>
          <a:stretch/>
        </p:blipFill>
        <p:spPr>
          <a:xfrm>
            <a:off x="422036" y="369331"/>
            <a:ext cx="5161845" cy="348705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583881" y="835449"/>
            <a:ext cx="2912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algn="just">
              <a:spcAft>
                <a:spcPts val="900"/>
              </a:spcAft>
            </a:pPr>
            <a:r>
              <a:rPr lang="es-ES" b="1" dirty="0">
                <a:latin typeface="Arial" panose="020B0604020202020204" pitchFamily="34" charset="0"/>
              </a:rPr>
              <a:t>3.5 Técnicas de análisis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557377" y="1154125"/>
            <a:ext cx="3443674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Sistema de codificación y tabulación, técnicas estadísticas para evaluar los datos, comprobar las hipótesis u obtener conclusiones.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-914261" y="3853164"/>
            <a:ext cx="439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 algn="just"/>
            <a:r>
              <a:rPr lang="es-ES" b="1" dirty="0">
                <a:latin typeface="Arial" panose="020B0604020202020204" pitchFamily="34" charset="0"/>
              </a:rPr>
              <a:t>4.0 RESULTADOS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72157" y="4257227"/>
            <a:ext cx="8320052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En este apartado se describe el producto derivado de la recopilación y análisis de los datos.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72157" y="5170287"/>
            <a:ext cx="857184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Se describen de los hallazgos de la investigación, expresarlos con claridad.</a:t>
            </a:r>
          </a:p>
          <a:p>
            <a:pPr algn="just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A través de tablas, cuadros, graficas, dibujos, diagramas, mapas y figuras derivas del análisis.</a:t>
            </a:r>
          </a:p>
        </p:txBody>
      </p:sp>
    </p:spTree>
    <p:extLst>
      <p:ext uri="{BB962C8B-B14F-4D97-AF65-F5344CB8AC3E}">
        <p14:creationId xmlns:p14="http://schemas.microsoft.com/office/powerpoint/2010/main" val="161458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726711" y="220350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5.0 DISCUSIÓN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85714" y="589682"/>
            <a:ext cx="3845289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La discusión corresponde a la forma en que los resultados son interpretados por el investigador, contrastando los resultados obtenidos con los planteamientos teóricos a la luz de la hipótesis planteada y sobre lo que otros autores dicen o han encontrado sobre el tema.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654736" y="2928159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CONCLUSIONES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612998" y="3311066"/>
            <a:ext cx="4171774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Son los resultados concretos que se obtuvieron en el desarrollo de la investigación y que fueron presentados ampliamente en el desarrollo del cuerpo del trabajo, prácticamente es un resumen sintético de los puntos más importantes y significativos para los autores.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FAE3C80-1158-4A0F-AA38-84CE99CE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3762" y="735456"/>
            <a:ext cx="4171774" cy="20288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35A01C7-87A2-498D-A15A-B0745FC81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764" b="10174"/>
          <a:stretch/>
        </p:blipFill>
        <p:spPr>
          <a:xfrm>
            <a:off x="897748" y="4264905"/>
            <a:ext cx="2971886" cy="25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7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09142" y="474753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RECOMENDACIONES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09102" y="1226738"/>
            <a:ext cx="8316686" cy="2776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algn="just">
              <a:lnSpc>
                <a:spcPct val="200000"/>
              </a:lnSpc>
              <a:spcBef>
                <a:spcPts val="675"/>
              </a:spcBef>
              <a:spcAft>
                <a:spcPts val="675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Las recomendaciones constituyen el apartado del documento, dónde la creatividad del investigador (es) se pone de manifiesto en el planteamiento de políticas, estrategias y medidas de acción a tomar por instituciones (públicas o privadas), requisitos, entidades, etc. Para la solución del problema que se investigó.</a:t>
            </a:r>
          </a:p>
        </p:txBody>
      </p:sp>
    </p:spTree>
    <p:extLst>
      <p:ext uri="{BB962C8B-B14F-4D97-AF65-F5344CB8AC3E}">
        <p14:creationId xmlns:p14="http://schemas.microsoft.com/office/powerpoint/2010/main" val="83877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A1E3942-2EA5-40B5-99C1-3852139A6905}"/>
              </a:ext>
            </a:extLst>
          </p:cNvPr>
          <p:cNvSpPr/>
          <p:nvPr/>
        </p:nvSpPr>
        <p:spPr>
          <a:xfrm>
            <a:off x="550047" y="778876"/>
            <a:ext cx="8043906" cy="225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SV" dirty="0">
                <a:latin typeface="Arial" panose="020B0604020202020204" pitchFamily="34" charset="0"/>
                <a:ea typeface="Times New Roman" panose="02020603050405020304" pitchFamily="18" charset="0"/>
              </a:rPr>
              <a:t>Son las fuentes primarias utilizadas por el investigador para elaborar el marco teórico u otros propósitos; se incluyen al final del reporte, ordenadas alfabéticamente.</a:t>
            </a:r>
          </a:p>
          <a:p>
            <a:pPr>
              <a:lnSpc>
                <a:spcPct val="150000"/>
              </a:lnSpc>
            </a:pPr>
            <a:r>
              <a:rPr lang="es-SV" dirty="0">
                <a:latin typeface="Arial" panose="020B0604020202020204" pitchFamily="34" charset="0"/>
                <a:ea typeface="Times New Roman" panose="02020603050405020304" pitchFamily="18" charset="0"/>
              </a:rPr>
              <a:t>Las normas de citar referencias mas conocidas: </a:t>
            </a:r>
            <a:r>
              <a:rPr lang="es-SV" sz="2400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APA</a:t>
            </a:r>
            <a:r>
              <a:rPr lang="es-SV" dirty="0">
                <a:latin typeface="Arial" panose="020B0604020202020204" pitchFamily="34" charset="0"/>
                <a:ea typeface="Times New Roman" panose="02020603050405020304" pitchFamily="18" charset="0"/>
              </a:rPr>
              <a:t>, ISO, CHICAGO Son sistemas de autor, fecha.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22EED57-BB5A-4807-851F-77D47A1B42EC}"/>
              </a:ext>
            </a:extLst>
          </p:cNvPr>
          <p:cNvSpPr/>
          <p:nvPr/>
        </p:nvSpPr>
        <p:spPr>
          <a:xfrm>
            <a:off x="550047" y="6125444"/>
            <a:ext cx="78756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s-ES" b="1" dirty="0">
                <a:latin typeface="Arial" panose="020B0604020202020204" pitchFamily="34" charset="0"/>
              </a:rPr>
              <a:t>ANEXOS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CE12C0-12CF-4E50-96D5-6A221E645D7F}"/>
              </a:ext>
            </a:extLst>
          </p:cNvPr>
          <p:cNvSpPr/>
          <p:nvPr/>
        </p:nvSpPr>
        <p:spPr>
          <a:xfrm>
            <a:off x="550047" y="271045"/>
            <a:ext cx="18389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s-ES" b="1" dirty="0">
                <a:latin typeface="Arial" panose="020B0604020202020204" pitchFamily="34" charset="0"/>
              </a:rPr>
              <a:t>REFERENCIAS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740868-847F-4FD9-B7E6-5D79BE3071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0629" y="2978349"/>
            <a:ext cx="2753324" cy="15498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1DFC70-8BC0-4A16-BF55-5F4173FA50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5209" y="4887060"/>
            <a:ext cx="1859627" cy="13389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6AEF06-0542-45FA-93C2-C9EF21218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673" y="4528204"/>
            <a:ext cx="3031008" cy="17564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D7530F1-9023-41C9-917D-6B84E3F6AF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544"/>
          <a:stretch/>
        </p:blipFill>
        <p:spPr>
          <a:xfrm>
            <a:off x="426906" y="2959321"/>
            <a:ext cx="2876466" cy="169818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BFCE14-B716-4110-AF7C-BC77E31C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3372" y="2873019"/>
            <a:ext cx="2876465" cy="21581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72DF1B-9117-4DCC-B093-08CAAE74F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319" y="4887060"/>
            <a:ext cx="1686887" cy="10727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CF5A92C-12DB-4212-9BF8-B634FE76EFB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1672" y="4797834"/>
            <a:ext cx="1501009" cy="76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87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C8A5B02-4326-43D9-A8D5-1B1A4EFB0E4C}"/>
              </a:ext>
            </a:extLst>
          </p:cNvPr>
          <p:cNvSpPr txBox="1"/>
          <p:nvPr/>
        </p:nvSpPr>
        <p:spPr>
          <a:xfrm>
            <a:off x="2454966" y="215333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SV" dirty="0"/>
              <a:t>Protocolo de investigación UNIVO</a:t>
            </a:r>
          </a:p>
          <a:p>
            <a:pPr algn="ctr"/>
            <a:r>
              <a:rPr lang="es-SV" dirty="0"/>
              <a:t>Diapositiva protocolo y Casos Harvard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8C2946-0836-4FA8-BF0B-BD5660C8ACCC}"/>
              </a:ext>
            </a:extLst>
          </p:cNvPr>
          <p:cNvSpPr txBox="1"/>
          <p:nvPr/>
        </p:nvSpPr>
        <p:spPr>
          <a:xfrm>
            <a:off x="1623391" y="3319381"/>
            <a:ext cx="69838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SV" dirty="0">
                <a:hlinkClick r:id="rId2"/>
              </a:rPr>
              <a:t>https://univoedu-my.sharepoint.com/:f:/g/personal/hhernandez_univo_edu_sv/EhZl4BJ91FtDsh-Kzve7wPQBzV7_BWi0z3xWC0mVKVK64w?e=2r1l3S</a:t>
            </a:r>
            <a:endParaRPr lang="es-SV" dirty="0"/>
          </a:p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6389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 Rectángulo redondeado">
            <a:extLst>
              <a:ext uri="{FF2B5EF4-FFF2-40B4-BE49-F238E27FC236}">
                <a16:creationId xmlns:a16="http://schemas.microsoft.com/office/drawing/2014/main" id="{4B89A27D-374C-455C-B014-1C578EE07BB0}"/>
              </a:ext>
            </a:extLst>
          </p:cNvPr>
          <p:cNvSpPr/>
          <p:nvPr/>
        </p:nvSpPr>
        <p:spPr>
          <a:xfrm>
            <a:off x="850222" y="339262"/>
            <a:ext cx="7251648" cy="1003248"/>
          </a:xfrm>
          <a:prstGeom prst="roundRect">
            <a:avLst/>
          </a:prstGeom>
          <a:ln w="38100">
            <a:solidFill>
              <a:srgbClr val="00009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700" b="1" dirty="0"/>
              <a:t>PROYECTOS</a:t>
            </a:r>
          </a:p>
          <a:p>
            <a:pPr algn="ctr"/>
            <a:r>
              <a:rPr lang="es-ES" sz="2700" b="1" dirty="0"/>
              <a:t>INVESTIGACIÓN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31519" y="1786486"/>
            <a:ext cx="7811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Jornadas STEM, START-UP e I+D+i. (jueves 9 y viernes 10 de septiembre)</a:t>
            </a:r>
            <a:endParaRPr lang="es-ES" sz="20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917CCB-8A8B-49A3-AC28-24E67591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2" y="2520054"/>
            <a:ext cx="4008783" cy="40087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FA1D3CE-8E18-4014-B9EA-983966890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303" y="2332383"/>
            <a:ext cx="4196454" cy="41964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894DBE0-1C7B-4960-AB15-A3825A7A8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30" y="378859"/>
            <a:ext cx="226726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3DD76CB-8F22-45AC-A669-9EC092DC7ECF}"/>
              </a:ext>
            </a:extLst>
          </p:cNvPr>
          <p:cNvSpPr txBox="1"/>
          <p:nvPr/>
        </p:nvSpPr>
        <p:spPr>
          <a:xfrm>
            <a:off x="894520" y="1519393"/>
            <a:ext cx="78254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Programa de divulgación científica “CIENCIA EN MOVIMIENTO”  (16 sept.- 6 oct.)    </a:t>
            </a:r>
            <a:r>
              <a:rPr lang="es-ES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29 DE SEPT COMO FACULTAD.</a:t>
            </a:r>
            <a:endParaRPr lang="es-ES" sz="1800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8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Experiencia de investigación en cátedra de 1 grupo de estudiantes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Experiencia del Diplomado de Investigación e investigación en cátedra por parte de un docente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8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Conversatorio de investigación 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Institucional UNIVO </a:t>
            </a:r>
            <a:endParaRPr lang="es-ES" sz="1800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endParaRPr lang="es-E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endParaRPr lang="es-E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s-ES" sz="1800" b="1" dirty="0">
                <a:latin typeface="Calibri" panose="020F0502020204030204" pitchFamily="34" charset="0"/>
              </a:rPr>
              <a:t>Jornada de Investigación (20 de octubre)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Participación de ponencia (1 estudiante represente)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Se realizará un concurso de póster científico (se dará premiación)</a:t>
            </a:r>
          </a:p>
          <a:p>
            <a:endParaRPr lang="es-SV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08B894-3A56-46B8-B8B6-35F88121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91" y="352265"/>
            <a:ext cx="226726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3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350F9B1D-DEEE-4775-916A-A48EB4C75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31"/>
          <a:stretch/>
        </p:blipFill>
        <p:spPr>
          <a:xfrm>
            <a:off x="388201" y="220330"/>
            <a:ext cx="1718312" cy="10358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9F43DD-F2A6-4CA6-99D1-0B87E6C4E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13" r="26759"/>
          <a:stretch/>
        </p:blipFill>
        <p:spPr>
          <a:xfrm>
            <a:off x="7924799" y="119268"/>
            <a:ext cx="987079" cy="1224930"/>
          </a:xfrm>
          <a:prstGeom prst="rect">
            <a:avLst/>
          </a:prstGeom>
        </p:spPr>
      </p:pic>
      <p:sp>
        <p:nvSpPr>
          <p:cNvPr id="6" name="6 Rectángulo">
            <a:extLst>
              <a:ext uri="{FF2B5EF4-FFF2-40B4-BE49-F238E27FC236}">
                <a16:creationId xmlns:a16="http://schemas.microsoft.com/office/drawing/2014/main" id="{964F8901-844E-4563-AD24-EBE796E9E8B3}"/>
              </a:ext>
            </a:extLst>
          </p:cNvPr>
          <p:cNvSpPr/>
          <p:nvPr/>
        </p:nvSpPr>
        <p:spPr>
          <a:xfrm>
            <a:off x="965331" y="507407"/>
            <a:ext cx="8072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s-SV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MÉTODO DE CASOS DE HARVARD</a:t>
            </a:r>
            <a:endParaRPr lang="es-ES" sz="2400" b="1" dirty="0">
              <a:solidFill>
                <a:schemeClr val="accent5">
                  <a:lumMod val="50000"/>
                </a:schemeClr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10051C-9792-4378-901B-C9EF4D568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39" y="1766340"/>
            <a:ext cx="7442030" cy="487133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19DCF7-3BC5-4F31-9C2F-19B0A705673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1874" y="2464903"/>
            <a:ext cx="705183" cy="6410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9E7BE3C-0015-4A3B-8A33-89DDB4710F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1874" y="1681615"/>
            <a:ext cx="705183" cy="64107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7081763-EDF1-4A93-A1FA-91BE8E7690DB}"/>
              </a:ext>
            </a:extLst>
          </p:cNvPr>
          <p:cNvSpPr/>
          <p:nvPr/>
        </p:nvSpPr>
        <p:spPr>
          <a:xfrm>
            <a:off x="669439" y="3220279"/>
            <a:ext cx="7442030" cy="6228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963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474A181-043A-4B3D-939A-D74C7CEC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7" y="1006528"/>
            <a:ext cx="3784988" cy="283874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00300" y="2241232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900"/>
              </a:spcAft>
            </a:pPr>
            <a:r>
              <a:rPr lang="es-ES" b="1" kern="0" dirty="0">
                <a:latin typeface="Arial" panose="020B0604020202020204" pitchFamily="34" charset="0"/>
              </a:rPr>
              <a:t>1.0 EL PROBLEMA</a:t>
            </a:r>
            <a:endParaRPr lang="es-ES" sz="3000" b="1" kern="0" dirty="0">
              <a:latin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26412" y="3429000"/>
            <a:ext cx="849831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6668">
              <a:spcAft>
                <a:spcPts val="900"/>
              </a:spcAft>
            </a:pPr>
            <a:r>
              <a:rPr lang="es-ES" b="1" dirty="0">
                <a:latin typeface="Arial" panose="020B0604020202020204" pitchFamily="34" charset="0"/>
              </a:rPr>
              <a:t>1.1Titulo descriptivo del proyecto</a:t>
            </a:r>
          </a:p>
          <a:p>
            <a:pPr marL="128588" indent="6668">
              <a:spcAft>
                <a:spcPts val="900"/>
              </a:spcAft>
            </a:pPr>
            <a:r>
              <a:rPr lang="es-ES" b="1" dirty="0">
                <a:latin typeface="Arial" panose="020B0604020202020204" pitchFamily="34" charset="0"/>
              </a:rPr>
              <a:t>                           </a:t>
            </a:r>
            <a:r>
              <a:rPr lang="es-ES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s-ES" sz="24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>“Darle un nombre al problema”</a:t>
            </a:r>
          </a:p>
          <a:p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Debe ser claro, preciso y completo. (Se sugiere 15 a 20 palabras máximo).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831200" y="5615421"/>
            <a:ext cx="8007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Lo que será investigado en este momento, la situación actual del fenómeno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536498" y="5011712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spcAft>
                <a:spcPts val="900"/>
              </a:spcAft>
            </a:pPr>
            <a:r>
              <a:rPr lang="es-ES" b="1" dirty="0">
                <a:latin typeface="Arial" panose="020B0604020202020204" pitchFamily="34" charset="0"/>
              </a:rPr>
              <a:t>1.2 Planteamiento del problema</a:t>
            </a:r>
          </a:p>
        </p:txBody>
      </p:sp>
      <p:sp>
        <p:nvSpPr>
          <p:cNvPr id="11" name="4 Rectángulo redondeado">
            <a:extLst>
              <a:ext uri="{FF2B5EF4-FFF2-40B4-BE49-F238E27FC236}">
                <a16:creationId xmlns:a16="http://schemas.microsoft.com/office/drawing/2014/main" id="{4B89A27D-374C-455C-B014-1C578EE07BB0}"/>
              </a:ext>
            </a:extLst>
          </p:cNvPr>
          <p:cNvSpPr/>
          <p:nvPr/>
        </p:nvSpPr>
        <p:spPr>
          <a:xfrm>
            <a:off x="2270761" y="329163"/>
            <a:ext cx="5383862" cy="677365"/>
          </a:xfrm>
          <a:prstGeom prst="roundRect">
            <a:avLst/>
          </a:prstGeom>
          <a:ln w="38100">
            <a:solidFill>
              <a:srgbClr val="00009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700" b="1" dirty="0"/>
              <a:t>PROTOCOLO DE INVESTIGACIÓN </a:t>
            </a:r>
          </a:p>
        </p:txBody>
      </p:sp>
      <p:pic>
        <p:nvPicPr>
          <p:cNvPr id="12" name="6 Imagen">
            <a:extLst>
              <a:ext uri="{FF2B5EF4-FFF2-40B4-BE49-F238E27FC236}">
                <a16:creationId xmlns:a16="http://schemas.microsoft.com/office/drawing/2014/main" id="{A06F3287-AD55-4C00-BE05-E3435F11E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7" y="476494"/>
            <a:ext cx="1400682" cy="3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4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53703" y="488580"/>
            <a:ext cx="7965605" cy="118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algn="just">
              <a:lnSpc>
                <a:spcPct val="150000"/>
              </a:lnSpc>
            </a:pPr>
            <a:r>
              <a:rPr lang="es-ES" b="1" dirty="0">
                <a:latin typeface="Arial" panose="020B0604020202020204" pitchFamily="34" charset="0"/>
              </a:rPr>
              <a:t>1.3 Justificación</a:t>
            </a:r>
            <a:endParaRPr lang="es-ES" sz="2400" b="1" dirty="0">
              <a:latin typeface="Arial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s-ES" sz="1650" dirty="0">
                <a:latin typeface="Arial" panose="020B0604020202020204" pitchFamily="34" charset="0"/>
                <a:ea typeface="Times New Roman" panose="02020603050405020304" pitchFamily="18" charset="0"/>
              </a:rPr>
              <a:t>Se deben indicar las motivaciones que llevan al investigador a desarrollar el proyecto. </a:t>
            </a:r>
            <a:r>
              <a:rPr lang="es-ES" sz="2400" b="1" dirty="0">
                <a:solidFill>
                  <a:srgbClr val="C00000"/>
                </a:solidFill>
                <a:latin typeface="Berlin Sans FB Demi" panose="020E0802020502020306" pitchFamily="34" charset="0"/>
                <a:ea typeface="Times New Roman" panose="02020603050405020304" pitchFamily="18" charset="0"/>
              </a:rPr>
              <a:t>¿POR QUÉ Y PARA QUÉ SE INVESTIGA?</a:t>
            </a:r>
            <a:endParaRPr lang="es-ES" sz="1650" b="1" dirty="0">
              <a:solidFill>
                <a:srgbClr val="C00000"/>
              </a:solidFill>
              <a:latin typeface="Berlin Sans FB Demi" panose="020E0802020502020306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53703" y="1797225"/>
            <a:ext cx="8150662" cy="1068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spcBef>
                <a:spcPts val="900"/>
              </a:spcBef>
              <a:spcAft>
                <a:spcPts val="900"/>
              </a:spcAft>
            </a:pPr>
            <a:r>
              <a:rPr lang="es-ES" b="1" dirty="0">
                <a:latin typeface="Arial" panose="020B0604020202020204" pitchFamily="34" charset="0"/>
              </a:rPr>
              <a:t>1.4 Delimitaciones</a:t>
            </a:r>
            <a:endParaRPr lang="es-ES" sz="2400" b="1" dirty="0">
              <a:latin typeface="Arial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s-ES" sz="1650" dirty="0">
                <a:latin typeface="Arial" panose="020B0604020202020204" pitchFamily="34" charset="0"/>
                <a:ea typeface="Times New Roman" panose="02020603050405020304" pitchFamily="18" charset="0"/>
              </a:rPr>
              <a:t>Es pertinente dar al problema una formulación lógica, adecuada </a:t>
            </a:r>
            <a:r>
              <a:rPr lang="es-ES" sz="165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precisar sus límites, su alcance</a:t>
            </a:r>
            <a:r>
              <a:rPr lang="es-ES" sz="1650" dirty="0">
                <a:latin typeface="Arial" panose="020B0604020202020204" pitchFamily="34" charset="0"/>
                <a:ea typeface="Times New Roman" panose="02020603050405020304" pitchFamily="18" charset="0"/>
              </a:rPr>
              <a:t>, para ello es necesario tener en cuenta los siguientes factores:</a:t>
            </a:r>
            <a:endParaRPr lang="es-ES" sz="16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409837" y="3062145"/>
            <a:ext cx="64533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37185">
              <a:spcBef>
                <a:spcPts val="900"/>
              </a:spcBef>
              <a:spcAft>
                <a:spcPts val="225"/>
              </a:spcAft>
            </a:pPr>
            <a:r>
              <a:rPr lang="es-ES" sz="1500" b="1" dirty="0">
                <a:latin typeface="Arial" panose="020B0604020202020204" pitchFamily="34" charset="0"/>
                <a:cs typeface="Times New Roman" panose="02020603050405020304" pitchFamily="18" charset="0"/>
              </a:rPr>
              <a:t>1.4.1 Lugar o espacio</a:t>
            </a:r>
            <a:endParaRPr lang="es-ES" sz="15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409837" y="3474445"/>
            <a:ext cx="624662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37185">
              <a:spcBef>
                <a:spcPts val="900"/>
              </a:spcBef>
              <a:spcAft>
                <a:spcPts val="225"/>
              </a:spcAft>
            </a:pPr>
            <a:r>
              <a:rPr lang="es-ES" sz="1500" b="1" dirty="0">
                <a:latin typeface="Arial" panose="020B0604020202020204" pitchFamily="34" charset="0"/>
                <a:cs typeface="Times New Roman" panose="02020603050405020304" pitchFamily="18" charset="0"/>
              </a:rPr>
              <a:t>1.4.2 Tiempo</a:t>
            </a:r>
            <a:endParaRPr lang="es-ES" sz="15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90" y="5534147"/>
            <a:ext cx="1458162" cy="108808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09837" y="3878274"/>
            <a:ext cx="624662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37185">
              <a:spcBef>
                <a:spcPts val="900"/>
              </a:spcBef>
              <a:spcAft>
                <a:spcPts val="225"/>
              </a:spcAft>
            </a:pPr>
            <a:r>
              <a:rPr lang="es-ES" sz="1500" b="1" dirty="0">
                <a:latin typeface="Arial" panose="020B0604020202020204" pitchFamily="34" charset="0"/>
                <a:cs typeface="Times New Roman" panose="02020603050405020304" pitchFamily="18" charset="0"/>
              </a:rPr>
              <a:t>1.4.3 Bibliográfico </a:t>
            </a:r>
            <a:endParaRPr lang="es-ES" sz="15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153" y="3407852"/>
            <a:ext cx="3459889" cy="26225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769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7200" y="4724727"/>
            <a:ext cx="1869263" cy="194871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537" y="4416028"/>
            <a:ext cx="3324540" cy="223623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476" r="971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3507" y="3005020"/>
            <a:ext cx="2072803" cy="20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03941" y="584656"/>
            <a:ext cx="3429000" cy="11798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8588" indent="-128588"/>
            <a:r>
              <a:rPr lang="es-ES" b="1" dirty="0">
                <a:latin typeface="Arial" panose="020B0604020202020204" pitchFamily="34" charset="0"/>
              </a:rPr>
              <a:t>1.5 Objetivos</a:t>
            </a:r>
            <a:endParaRPr lang="es-ES" sz="2400" b="1" dirty="0">
              <a:latin typeface="Arial" panose="020B0604020202020204" pitchFamily="34" charset="0"/>
            </a:endParaRPr>
          </a:p>
          <a:p>
            <a:pPr indent="337185">
              <a:spcBef>
                <a:spcPts val="900"/>
              </a:spcBef>
              <a:spcAft>
                <a:spcPts val="225"/>
              </a:spcAft>
            </a:pPr>
            <a:r>
              <a:rPr lang="es-ES" b="1" dirty="0">
                <a:latin typeface="Arial" panose="020B0604020202020204" pitchFamily="34" charset="0"/>
                <a:cs typeface="Times New Roman" panose="02020603050405020304" pitchFamily="18" charset="0"/>
              </a:rPr>
              <a:t>1.5.1 General</a:t>
            </a:r>
            <a:endParaRPr lang="es-ES" sz="2100" b="1" dirty="0"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indent="337185">
              <a:spcBef>
                <a:spcPts val="900"/>
              </a:spcBef>
              <a:spcAft>
                <a:spcPts val="225"/>
              </a:spcAft>
            </a:pPr>
            <a:r>
              <a:rPr lang="es-ES" b="1" dirty="0">
                <a:latin typeface="Arial" panose="020B0604020202020204" pitchFamily="34" charset="0"/>
                <a:cs typeface="Times New Roman" panose="02020603050405020304" pitchFamily="18" charset="0"/>
              </a:rPr>
              <a:t>1.5.2 Específicos</a:t>
            </a:r>
            <a:endParaRPr lang="es-ES" sz="2100" b="1" dirty="0"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5058" y="1913526"/>
            <a:ext cx="8074630" cy="195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s-ES" dirty="0">
                <a:latin typeface="Arial" panose="020B0604020202020204" pitchFamily="34" charset="0"/>
                <a:ea typeface="Times New Roman" panose="02020603050405020304" pitchFamily="18" charset="0"/>
              </a:rPr>
              <a:t>Es el propósito de la investigación. Responde a la pregunta: </a:t>
            </a:r>
            <a:r>
              <a:rPr lang="es-ES" altLang="es-ES" sz="24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>¿PARA QUÉ? ¿QUÉ BUSCA CON LA INVESTIGACIÓN? </a:t>
            </a:r>
            <a:r>
              <a:rPr lang="es-ES" altLang="es-ES" dirty="0">
                <a:latin typeface="Arial" panose="020B0604020202020204" pitchFamily="34" charset="0"/>
                <a:ea typeface="Times New Roman" panose="02020603050405020304" pitchFamily="18" charset="0"/>
              </a:rPr>
              <a:t>Los </a:t>
            </a:r>
            <a:r>
              <a:rPr lang="es-ES" altLang="es-ES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objetivos deben redactarse con verbos en infinitivo</a:t>
            </a:r>
            <a:r>
              <a:rPr lang="es-ES" altLang="es-ES" dirty="0">
                <a:latin typeface="Arial" panose="020B0604020202020204" pitchFamily="34" charset="0"/>
                <a:ea typeface="Times New Roman" panose="02020603050405020304" pitchFamily="18" charset="0"/>
              </a:rPr>
              <a:t> que puedan evaluar, verificar, refutar en un momento dado. </a:t>
            </a:r>
            <a:endParaRPr lang="es-ES" altLang="es-ES" sz="2700" dirty="0">
              <a:latin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7" y="5602819"/>
            <a:ext cx="1458162" cy="10880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18" y="71299"/>
            <a:ext cx="2006527" cy="1955078"/>
          </a:xfrm>
          <a:prstGeom prst="rect">
            <a:avLst/>
          </a:prstGeom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77622"/>
              </p:ext>
            </p:extLst>
          </p:nvPr>
        </p:nvGraphicFramePr>
        <p:xfrm>
          <a:off x="2080592" y="3868604"/>
          <a:ext cx="5751444" cy="268988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22783">
                  <a:extLst>
                    <a:ext uri="{9D8B030D-6E8A-4147-A177-3AD203B41FA5}">
                      <a16:colId xmlns:a16="http://schemas.microsoft.com/office/drawing/2014/main" val="3187750130"/>
                    </a:ext>
                  </a:extLst>
                </a:gridCol>
                <a:gridCol w="1656521">
                  <a:extLst>
                    <a:ext uri="{9D8B030D-6E8A-4147-A177-3AD203B41FA5}">
                      <a16:colId xmlns:a16="http://schemas.microsoft.com/office/drawing/2014/main" val="3825705993"/>
                    </a:ext>
                  </a:extLst>
                </a:gridCol>
                <a:gridCol w="2372140">
                  <a:extLst>
                    <a:ext uri="{9D8B030D-6E8A-4147-A177-3AD203B41FA5}">
                      <a16:colId xmlns:a16="http://schemas.microsoft.com/office/drawing/2014/main" val="2846510639"/>
                    </a:ext>
                  </a:extLst>
                </a:gridCol>
              </a:tblGrid>
              <a:tr h="712902"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effectLst/>
                        </a:rPr>
                        <a:t>Verbos para Objetivos Generales</a:t>
                      </a:r>
                      <a:endParaRPr lang="es-E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71438" marT="34290" marB="3429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effectLst/>
                        </a:rPr>
                        <a:t>Verbos para Objetivos Específicos</a:t>
                      </a:r>
                      <a:endParaRPr lang="es-E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438" marR="71438" marT="34290" marB="34290" anchor="ctr"/>
                </a:tc>
                <a:extLst>
                  <a:ext uri="{0D108BD9-81ED-4DB2-BD59-A6C34878D82A}">
                    <a16:rowId xmlns:a16="http://schemas.microsoft.com/office/drawing/2014/main" val="3125733646"/>
                  </a:ext>
                </a:extLst>
              </a:tr>
              <a:tr h="494246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Analizar</a:t>
                      </a:r>
                      <a:endParaRPr lang="es-ES" sz="2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71438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Formular</a:t>
                      </a:r>
                      <a:endParaRPr lang="es-ES" sz="20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438" marR="71438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Enunciar</a:t>
                      </a:r>
                      <a:endParaRPr lang="es-ES" sz="20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438" marR="71438" marT="34290" marB="34290" anchor="ctr"/>
                </a:tc>
                <a:extLst>
                  <a:ext uri="{0D108BD9-81ED-4DB2-BD59-A6C34878D82A}">
                    <a16:rowId xmlns:a16="http://schemas.microsoft.com/office/drawing/2014/main" val="796912979"/>
                  </a:ext>
                </a:extLst>
              </a:tr>
              <a:tr h="494246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Categorizar</a:t>
                      </a:r>
                    </a:p>
                  </a:txBody>
                  <a:tcPr marL="68580" marR="71438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Generar</a:t>
                      </a:r>
                    </a:p>
                  </a:txBody>
                  <a:tcPr marL="71438" marR="71438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Especificar</a:t>
                      </a:r>
                    </a:p>
                  </a:txBody>
                  <a:tcPr marL="71438" marR="71438" marT="34290" marB="34290" anchor="ctr"/>
                </a:tc>
                <a:extLst>
                  <a:ext uri="{0D108BD9-81ED-4DB2-BD59-A6C34878D82A}">
                    <a16:rowId xmlns:a16="http://schemas.microsoft.com/office/drawing/2014/main" val="449012885"/>
                  </a:ext>
                </a:extLst>
              </a:tr>
              <a:tr h="494246"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Comparar</a:t>
                      </a:r>
                    </a:p>
                  </a:txBody>
                  <a:tcPr marL="68580" marR="71438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Identificar</a:t>
                      </a:r>
                    </a:p>
                  </a:txBody>
                  <a:tcPr marL="71438" marR="71438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Estimar</a:t>
                      </a:r>
                    </a:p>
                  </a:txBody>
                  <a:tcPr marL="71438" marR="71438" marT="34290" marB="34290" anchor="ctr"/>
                </a:tc>
                <a:extLst>
                  <a:ext uri="{0D108BD9-81ED-4DB2-BD59-A6C34878D82A}">
                    <a16:rowId xmlns:a16="http://schemas.microsoft.com/office/drawing/2014/main" val="3320755301"/>
                  </a:ext>
                </a:extLst>
              </a:tr>
              <a:tr h="494246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Compilar</a:t>
                      </a:r>
                    </a:p>
                  </a:txBody>
                  <a:tcPr marL="68580" marR="71438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Inferir</a:t>
                      </a:r>
                    </a:p>
                  </a:txBody>
                  <a:tcPr marL="71438" marR="71438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Examinar</a:t>
                      </a:r>
                    </a:p>
                  </a:txBody>
                  <a:tcPr marL="71438" marR="71438" marT="34290" marB="34290" anchor="ctr"/>
                </a:tc>
                <a:extLst>
                  <a:ext uri="{0D108BD9-81ED-4DB2-BD59-A6C34878D82A}">
                    <a16:rowId xmlns:a16="http://schemas.microsoft.com/office/drawing/2014/main" val="3692166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786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10913B6-E9FE-4C91-8BC5-75473B98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59" y="3429000"/>
            <a:ext cx="1875008" cy="45928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75789" y="399073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kern="0" dirty="0">
                <a:latin typeface="Arial" panose="020B0604020202020204" pitchFamily="34" charset="0"/>
              </a:rPr>
              <a:t>2.0 FUNDAMENTACION TEÓRICA </a:t>
            </a:r>
            <a:endParaRPr lang="es-ES" sz="3000" b="1" kern="0" dirty="0">
              <a:latin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12059" y="836952"/>
            <a:ext cx="8240393" cy="1371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1450" algn="just">
              <a:lnSpc>
                <a:spcPct val="150000"/>
              </a:lnSpc>
              <a:spcBef>
                <a:spcPts val="900"/>
              </a:spcBef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En este apartado se debe analizar todo aquello que se ha escrito acerca del problema de estudio: </a:t>
            </a:r>
            <a:r>
              <a:rPr lang="es-ES" sz="20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>¿Qué se sabe del tema? ¿Qué estudios se han hecho en relación a él? ¿Desde qué perspectivas se ha abordado?</a:t>
            </a:r>
            <a:endParaRPr lang="es-ES" sz="2400" b="1" dirty="0">
              <a:solidFill>
                <a:srgbClr val="C0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643" y="2368681"/>
            <a:ext cx="1730240" cy="862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427" y="4183100"/>
            <a:ext cx="1805455" cy="61200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511" y="4739859"/>
            <a:ext cx="3142099" cy="16363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72700" t="44913" r="12074" b="17937"/>
          <a:stretch/>
        </p:blipFill>
        <p:spPr>
          <a:xfrm>
            <a:off x="7676235" y="4699097"/>
            <a:ext cx="1348717" cy="1849606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6555659" y="5427155"/>
            <a:ext cx="764177" cy="71203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2" name="Elipse 11"/>
          <p:cNvSpPr/>
          <p:nvPr/>
        </p:nvSpPr>
        <p:spPr>
          <a:xfrm>
            <a:off x="7708880" y="4742276"/>
            <a:ext cx="1346697" cy="13688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3" name="Rectángulo 12"/>
          <p:cNvSpPr/>
          <p:nvPr/>
        </p:nvSpPr>
        <p:spPr>
          <a:xfrm>
            <a:off x="4451136" y="4302749"/>
            <a:ext cx="3142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http://www.univo.edu.sv/</a:t>
            </a:r>
          </a:p>
        </p:txBody>
      </p:sp>
      <p:pic>
        <p:nvPicPr>
          <p:cNvPr id="1026" name="Picture 2" descr="Resultado de imagen de scielo">
            <a:extLst>
              <a:ext uri="{FF2B5EF4-FFF2-40B4-BE49-F238E27FC236}">
                <a16:creationId xmlns:a16="http://schemas.microsoft.com/office/drawing/2014/main" id="{99D5B87A-10BC-493A-B512-BE0C4762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64" y="4759234"/>
            <a:ext cx="1016019" cy="94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0021E1B-8D04-4E0C-A5E6-2D90AC31FA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49" r="87246"/>
          <a:stretch/>
        </p:blipFill>
        <p:spPr>
          <a:xfrm>
            <a:off x="770264" y="5704165"/>
            <a:ext cx="1388827" cy="1115568"/>
          </a:xfrm>
          <a:prstGeom prst="rect">
            <a:avLst/>
          </a:prstGeom>
        </p:spPr>
      </p:pic>
      <p:pic>
        <p:nvPicPr>
          <p:cNvPr id="1028" name="Picture 4" descr="Resultado de imagen de wikipedia">
            <a:extLst>
              <a:ext uri="{FF2B5EF4-FFF2-40B4-BE49-F238E27FC236}">
                <a16:creationId xmlns:a16="http://schemas.microsoft.com/office/drawing/2014/main" id="{4A2DC316-9D24-4038-B787-0A34D8A5C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11" y="2218523"/>
            <a:ext cx="1445565" cy="165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prohibido">
            <a:extLst>
              <a:ext uri="{FF2B5EF4-FFF2-40B4-BE49-F238E27FC236}">
                <a16:creationId xmlns:a16="http://schemas.microsoft.com/office/drawing/2014/main" id="{F60E8A13-F74A-48F5-AADD-810A5B4E9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7"/>
          <a:stretch/>
        </p:blipFill>
        <p:spPr bwMode="auto">
          <a:xfrm>
            <a:off x="5449560" y="2083151"/>
            <a:ext cx="1436665" cy="143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37B793B-5048-4BEC-B8B6-D90A9D77753F}"/>
              </a:ext>
            </a:extLst>
          </p:cNvPr>
          <p:cNvCxnSpPr>
            <a:cxnSpLocks/>
          </p:cNvCxnSpPr>
          <p:nvPr/>
        </p:nvCxnSpPr>
        <p:spPr>
          <a:xfrm flipV="1">
            <a:off x="2487067" y="2799827"/>
            <a:ext cx="0" cy="348030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44C46EB-D3EB-4E45-8AEA-84B9BD028A71}"/>
              </a:ext>
            </a:extLst>
          </p:cNvPr>
          <p:cNvCxnSpPr>
            <a:endCxn id="7" idx="3"/>
          </p:cNvCxnSpPr>
          <p:nvPr/>
        </p:nvCxnSpPr>
        <p:spPr>
          <a:xfrm flipH="1">
            <a:off x="2216883" y="2799827"/>
            <a:ext cx="2701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930B072-28AD-47E0-B5E2-FF9A325DFD7A}"/>
              </a:ext>
            </a:extLst>
          </p:cNvPr>
          <p:cNvCxnSpPr/>
          <p:nvPr/>
        </p:nvCxnSpPr>
        <p:spPr>
          <a:xfrm flipH="1">
            <a:off x="2216883" y="3688766"/>
            <a:ext cx="2701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6E1376BF-C625-4883-A9F0-53DA07DC4FAC}"/>
              </a:ext>
            </a:extLst>
          </p:cNvPr>
          <p:cNvCxnSpPr/>
          <p:nvPr/>
        </p:nvCxnSpPr>
        <p:spPr>
          <a:xfrm flipH="1">
            <a:off x="2216883" y="4516620"/>
            <a:ext cx="2701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23AD4AE4-B52B-4151-9B4C-7A2520FFDCE5}"/>
              </a:ext>
            </a:extLst>
          </p:cNvPr>
          <p:cNvCxnSpPr/>
          <p:nvPr/>
        </p:nvCxnSpPr>
        <p:spPr>
          <a:xfrm flipH="1">
            <a:off x="2209971" y="5425073"/>
            <a:ext cx="2701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E7F80FC-4533-4D26-A017-9E12E849E113}"/>
              </a:ext>
            </a:extLst>
          </p:cNvPr>
          <p:cNvCxnSpPr/>
          <p:nvPr/>
        </p:nvCxnSpPr>
        <p:spPr>
          <a:xfrm flipH="1">
            <a:off x="2216882" y="6280135"/>
            <a:ext cx="27018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1C908AC-06C9-4ADC-AB3C-ACBCD7A87D28}"/>
              </a:ext>
            </a:extLst>
          </p:cNvPr>
          <p:cNvCxnSpPr>
            <a:cxnSpLocks/>
          </p:cNvCxnSpPr>
          <p:nvPr/>
        </p:nvCxnSpPr>
        <p:spPr>
          <a:xfrm flipH="1">
            <a:off x="2511749" y="4520614"/>
            <a:ext cx="61576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n 34">
            <a:extLst>
              <a:ext uri="{FF2B5EF4-FFF2-40B4-BE49-F238E27FC236}">
                <a16:creationId xmlns:a16="http://schemas.microsoft.com/office/drawing/2014/main" id="{6A46071F-78E2-480D-8665-4A1EB35265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651" r="47253" b="9399"/>
          <a:stretch/>
        </p:blipFill>
        <p:spPr>
          <a:xfrm>
            <a:off x="3152194" y="3274042"/>
            <a:ext cx="1274261" cy="1521066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C14FE1CC-E765-41D5-B994-B5DED238FA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3675" t="5241" b="10480"/>
          <a:stretch/>
        </p:blipFill>
        <p:spPr>
          <a:xfrm>
            <a:off x="7054384" y="2158903"/>
            <a:ext cx="1290000" cy="1757822"/>
          </a:xfrm>
          <a:prstGeom prst="rect">
            <a:avLst/>
          </a:prstGeom>
        </p:spPr>
      </p:pic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18998C88-C608-4897-9C53-1B56A436FCE9}"/>
              </a:ext>
            </a:extLst>
          </p:cNvPr>
          <p:cNvCxnSpPr>
            <a:cxnSpLocks/>
          </p:cNvCxnSpPr>
          <p:nvPr/>
        </p:nvCxnSpPr>
        <p:spPr>
          <a:xfrm flipH="1">
            <a:off x="4844135" y="3878502"/>
            <a:ext cx="3319204" cy="978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99" y="2197009"/>
            <a:ext cx="4382551" cy="24639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25" r="32869" b="91442"/>
          <a:stretch/>
        </p:blipFill>
        <p:spPr>
          <a:xfrm>
            <a:off x="602633" y="426165"/>
            <a:ext cx="5848675" cy="419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48428" t="12694" b="3284"/>
          <a:stretch/>
        </p:blipFill>
        <p:spPr>
          <a:xfrm>
            <a:off x="463750" y="2341074"/>
            <a:ext cx="3695418" cy="451692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0817" y="1554189"/>
            <a:ext cx="860066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>
                <a:solidFill>
                  <a:schemeClr val="accent1"/>
                </a:solidFill>
              </a:rPr>
              <a:t>http://siab.impactocreativo.com/siab9univo/opac/loginform.php</a:t>
            </a:r>
          </a:p>
        </p:txBody>
      </p:sp>
      <p:cxnSp>
        <p:nvCxnSpPr>
          <p:cNvPr id="8" name="Conector recto de flecha 7"/>
          <p:cNvCxnSpPr/>
          <p:nvPr/>
        </p:nvCxnSpPr>
        <p:spPr>
          <a:xfrm flipH="1" flipV="1">
            <a:off x="2873829" y="846115"/>
            <a:ext cx="1319349" cy="7080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77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796</TotalTime>
  <Words>883</Words>
  <Application>Microsoft Office PowerPoint</Application>
  <PresentationFormat>Presentación en pantalla (4:3)</PresentationFormat>
  <Paragraphs>96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Arial</vt:lpstr>
      <vt:lpstr>Berlin Sans FB Demi</vt:lpstr>
      <vt:lpstr>Calibri</vt:lpstr>
      <vt:lpstr>Calibri Light</vt:lpstr>
      <vt:lpstr>Cambria</vt:lpstr>
      <vt:lpstr>Rockwell</vt:lpstr>
      <vt:lpstr>Times New Roman</vt:lpstr>
      <vt:lpstr>Wingdings</vt:lpstr>
      <vt:lpstr>Tema de Office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RDI-UNIVO</dc:creator>
  <cp:lastModifiedBy>Hernán José Hernández Durán</cp:lastModifiedBy>
  <cp:revision>61</cp:revision>
  <dcterms:created xsi:type="dcterms:W3CDTF">2017-12-04T22:02:35Z</dcterms:created>
  <dcterms:modified xsi:type="dcterms:W3CDTF">2021-09-09T23:27:31Z</dcterms:modified>
</cp:coreProperties>
</file>